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
  </p:notesMasterIdLst>
  <p:sldIdLst>
    <p:sldId id="256" r:id="rId2"/>
    <p:sldId id="257" r:id="rId3"/>
    <p:sldId id="258" r:id="rId4"/>
    <p:sldId id="259" r:id="rId5"/>
    <p:sldId id="260" r:id="rId6"/>
    <p:sldId id="265" r:id="rId7"/>
    <p:sldId id="266"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7708" autoAdjust="0"/>
  </p:normalViewPr>
  <p:slideViewPr>
    <p:cSldViewPr snapToGrid="0">
      <p:cViewPr varScale="1">
        <p:scale>
          <a:sx n="58" d="100"/>
          <a:sy n="58" d="100"/>
        </p:scale>
        <p:origin x="121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AE0909-EBE5-144C-A288-EAD1DBA9AA53}" type="datetimeFigureOut">
              <a:rPr lang="en-US" smtClean="0"/>
              <a:t>6/21/2015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0659A3-5CC7-B448-9305-75796D06720A}" type="slidenum">
              <a:rPr lang="en-US" smtClean="0"/>
              <a:t>‹#›</a:t>
            </a:fld>
            <a:endParaRPr lang="en-US" dirty="0"/>
          </a:p>
        </p:txBody>
      </p:sp>
    </p:spTree>
    <p:extLst>
      <p:ext uri="{BB962C8B-B14F-4D97-AF65-F5344CB8AC3E}">
        <p14:creationId xmlns:p14="http://schemas.microsoft.com/office/powerpoint/2010/main" val="41054842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Asynchronous</a:t>
            </a:r>
            <a:r>
              <a:rPr lang="en-US" b="1" baseline="0" dirty="0" smtClean="0"/>
              <a:t> Format: </a:t>
            </a:r>
            <a:r>
              <a:rPr lang="en-US" b="0" baseline="0" dirty="0" smtClean="0"/>
              <a:t>When a student is displaying disruptive behavior, the instructor does not notice the behavior, but the students in the class are witness to the display of bad behavior. This causes exchanges of tormenting and taunting words to go on between the class. </a:t>
            </a:r>
          </a:p>
          <a:p>
            <a:endParaRPr lang="en-US" b="0" baseline="0" dirty="0" smtClean="0"/>
          </a:p>
          <a:p>
            <a:r>
              <a:rPr lang="en-US" b="1" dirty="0" smtClean="0"/>
              <a:t>Potential Misinterpretation of Predominantly Text-Based Communication</a:t>
            </a:r>
            <a:r>
              <a:rPr lang="en-US" b="1" baseline="0" dirty="0" smtClean="0"/>
              <a:t> : </a:t>
            </a:r>
            <a:r>
              <a:rPr lang="en-US" b="0" baseline="0" dirty="0" smtClean="0"/>
              <a:t>The misinterpretation that has the probability to occur when text is used to deliver information. Assumptions can be made when there is no face to face communication based on the way things are read. </a:t>
            </a:r>
          </a:p>
          <a:p>
            <a:endParaRPr lang="en-US" b="0" baseline="0" dirty="0" smtClean="0"/>
          </a:p>
          <a:p>
            <a:r>
              <a:rPr lang="en-US" b="1" baseline="0" dirty="0" smtClean="0"/>
              <a:t>Relative Anonymity:  </a:t>
            </a:r>
            <a:r>
              <a:rPr lang="en-US" b="0" baseline="0" dirty="0" smtClean="0"/>
              <a:t>When online students take advantage of not being in a face to face setting. It allows the comfort of posting or making comments sometimes of a rude manner, with the impression that the consequences and backlash will be minimal. </a:t>
            </a:r>
            <a:endParaRPr lang="en-US" b="1" dirty="0"/>
          </a:p>
        </p:txBody>
      </p:sp>
      <p:sp>
        <p:nvSpPr>
          <p:cNvPr id="4" name="Slide Number Placeholder 3"/>
          <p:cNvSpPr>
            <a:spLocks noGrp="1"/>
          </p:cNvSpPr>
          <p:nvPr>
            <p:ph type="sldNum" sz="quarter" idx="10"/>
          </p:nvPr>
        </p:nvSpPr>
        <p:spPr/>
        <p:txBody>
          <a:bodyPr/>
          <a:lstStyle/>
          <a:p>
            <a:fld id="{140659A3-5CC7-B448-9305-75796D06720A}" type="slidenum">
              <a:rPr lang="en-US" smtClean="0"/>
              <a:t>2</a:t>
            </a:fld>
            <a:endParaRPr lang="en-US" dirty="0"/>
          </a:p>
        </p:txBody>
      </p:sp>
    </p:spTree>
    <p:extLst>
      <p:ext uri="{BB962C8B-B14F-4D97-AF65-F5344CB8AC3E}">
        <p14:creationId xmlns:p14="http://schemas.microsoft.com/office/powerpoint/2010/main" val="436760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Setting</a:t>
            </a:r>
            <a:r>
              <a:rPr lang="en-US" baseline="0" dirty="0" smtClean="0"/>
              <a:t> boundaries when it comes to conversations online is important. This includes paying attention to wording and topic discussion to avoid conflict or misinterpretation. Set icebreaker questions or topics to get a feel of the type of conversation that might occur between students, and as a way to get to know each other and their opinions. </a:t>
            </a:r>
          </a:p>
          <a:p>
            <a:endParaRPr lang="en-US" baseline="0" dirty="0" smtClean="0"/>
          </a:p>
          <a:p>
            <a:r>
              <a:rPr lang="en-US" dirty="0" smtClean="0"/>
              <a:t>Looking</a:t>
            </a:r>
            <a:r>
              <a:rPr lang="en-US" baseline="0" dirty="0" smtClean="0"/>
              <a:t> for signs of controversy is important that way issues can be resolved. These signs can be anything from heated word exchanges in discussions or blogs. Looking at the quantity and quality of posts and blogs is important as well. Long posts may be an indicator of trying to comprehend and deal with the controversy at hand. Shorter blogs might be an indicator of trying to avoid conflict or creation of further conflict. </a:t>
            </a:r>
          </a:p>
          <a:p>
            <a:endParaRPr lang="en-US" baseline="0" dirty="0" smtClean="0"/>
          </a:p>
          <a:p>
            <a:r>
              <a:rPr lang="en-US" baseline="0" dirty="0" smtClean="0"/>
              <a:t>Being supportive of a student who is going through a difficult time is important. Creating a way to help them communicate their concerns is a valuable tool to keep the lines of communication open with a more personable approach. These ways can be done by e-mail, text, phone conversation, and even skype. </a:t>
            </a:r>
            <a:endParaRPr lang="en-US" dirty="0"/>
          </a:p>
        </p:txBody>
      </p:sp>
      <p:sp>
        <p:nvSpPr>
          <p:cNvPr id="4" name="Slide Number Placeholder 3"/>
          <p:cNvSpPr>
            <a:spLocks noGrp="1"/>
          </p:cNvSpPr>
          <p:nvPr>
            <p:ph type="sldNum" sz="quarter" idx="10"/>
          </p:nvPr>
        </p:nvSpPr>
        <p:spPr/>
        <p:txBody>
          <a:bodyPr/>
          <a:lstStyle/>
          <a:p>
            <a:fld id="{140659A3-5CC7-B448-9305-75796D06720A}" type="slidenum">
              <a:rPr lang="en-US" smtClean="0"/>
              <a:t>3</a:t>
            </a:fld>
            <a:endParaRPr lang="en-US" dirty="0"/>
          </a:p>
        </p:txBody>
      </p:sp>
    </p:spTree>
    <p:extLst>
      <p:ext uri="{BB962C8B-B14F-4D97-AF65-F5344CB8AC3E}">
        <p14:creationId xmlns:p14="http://schemas.microsoft.com/office/powerpoint/2010/main" val="292203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 efficacy</a:t>
            </a:r>
            <a:r>
              <a:rPr lang="en-US" baseline="0" dirty="0" smtClean="0"/>
              <a:t> is an important factor when it comes to the student success. Self- efficacy can easily alter the perceptions the students may have of their  of learning environment. “</a:t>
            </a:r>
            <a:r>
              <a:rPr lang="en-US" sz="1200" kern="1200" dirty="0" smtClean="0">
                <a:solidFill>
                  <a:schemeClr val="tx1"/>
                </a:solidFill>
                <a:latin typeface="+mn-lt"/>
                <a:ea typeface="+mn-ea"/>
                <a:cs typeface="+mn-cs"/>
              </a:rPr>
              <a:t>Self- efficacy is not only a good predictor of learners’ academic outcomes but it helps learners well adjust and handle with the unfamiliar learning environment (Alivernini &amp; Lucidi, 2011), even when they have little prior online experience (Swan, 2004).</a:t>
            </a:r>
          </a:p>
          <a:p>
            <a:endParaRPr lang="en-US" dirty="0"/>
          </a:p>
        </p:txBody>
      </p:sp>
      <p:sp>
        <p:nvSpPr>
          <p:cNvPr id="4" name="Slide Number Placeholder 3"/>
          <p:cNvSpPr>
            <a:spLocks noGrp="1"/>
          </p:cNvSpPr>
          <p:nvPr>
            <p:ph type="sldNum" sz="quarter" idx="10"/>
          </p:nvPr>
        </p:nvSpPr>
        <p:spPr/>
        <p:txBody>
          <a:bodyPr/>
          <a:lstStyle/>
          <a:p>
            <a:fld id="{140659A3-5CC7-B448-9305-75796D06720A}" type="slidenum">
              <a:rPr lang="en-US" smtClean="0"/>
              <a:t>4</a:t>
            </a:fld>
            <a:endParaRPr lang="en-US" dirty="0"/>
          </a:p>
        </p:txBody>
      </p:sp>
    </p:spTree>
    <p:extLst>
      <p:ext uri="{BB962C8B-B14F-4D97-AF65-F5344CB8AC3E}">
        <p14:creationId xmlns:p14="http://schemas.microsoft.com/office/powerpoint/2010/main" val="1650400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“Self-efficacy</a:t>
            </a:r>
            <a:r>
              <a:rPr lang="en-US" baseline="0" dirty="0" smtClean="0"/>
              <a:t> is a major factor in how a person approaches a particular task or challenge, especially on the that is new”(</a:t>
            </a:r>
            <a:r>
              <a:rPr lang="en-US" baseline="0" dirty="0" err="1" smtClean="0"/>
              <a:t>Vilkas</a:t>
            </a:r>
            <a:r>
              <a:rPr lang="en-US" baseline="0" dirty="0" smtClean="0"/>
              <a:t>, B., &amp; McCabe, C., 2014). As a students faces the online approach rather than, the traditional classroom setting the student  can become discouraged and this can overall lower their self-efficacy. </a:t>
            </a:r>
            <a:endParaRPr lang="en-US" dirty="0" smtClean="0"/>
          </a:p>
          <a:p>
            <a:r>
              <a:rPr lang="en-US" dirty="0" smtClean="0"/>
              <a:t>Two</a:t>
            </a:r>
            <a:r>
              <a:rPr lang="en-US" baseline="0" dirty="0" smtClean="0"/>
              <a:t> f</a:t>
            </a:r>
            <a:r>
              <a:rPr lang="en-US" dirty="0" smtClean="0"/>
              <a:t>actors</a:t>
            </a:r>
            <a:r>
              <a:rPr lang="en-US" baseline="0" dirty="0" smtClean="0"/>
              <a:t> that can affect an individual’s self-efficacy are vicarious experience and Social persuasion. </a:t>
            </a:r>
          </a:p>
          <a:p>
            <a:r>
              <a:rPr lang="en-US" b="1" baseline="0" dirty="0" smtClean="0"/>
              <a:t>Vicarious Experience </a:t>
            </a:r>
            <a:r>
              <a:rPr lang="en-US" baseline="0" dirty="0" smtClean="0"/>
              <a:t>can make online classroom difficult since the students to not physically see each other. This can make it difficult to form a connection for distant learning. Online instructors can help with posting discussions and tasking students to answer. The positive feedback from a facilitator will prompt students to respond.</a:t>
            </a:r>
          </a:p>
          <a:p>
            <a:r>
              <a:rPr lang="en-US" b="1" baseline="0" dirty="0" smtClean="0"/>
              <a:t>Mastery</a:t>
            </a:r>
            <a:r>
              <a:rPr lang="en-US" baseline="0" dirty="0" smtClean="0"/>
              <a:t> having assignments for students to respond to is very important in the first few days of class. Faculty will need to use positive feedback to students when they post personal introductions. This way the students will have an opportunity to use the learning management system. To increase the students self-efficiency use let them know what they have accomplished was correct before giving critical feedback. </a:t>
            </a:r>
          </a:p>
        </p:txBody>
      </p:sp>
      <p:sp>
        <p:nvSpPr>
          <p:cNvPr id="4" name="Slide Number Placeholder 3"/>
          <p:cNvSpPr>
            <a:spLocks noGrp="1"/>
          </p:cNvSpPr>
          <p:nvPr>
            <p:ph type="sldNum" sz="quarter" idx="10"/>
          </p:nvPr>
        </p:nvSpPr>
        <p:spPr/>
        <p:txBody>
          <a:bodyPr/>
          <a:lstStyle/>
          <a:p>
            <a:fld id="{140659A3-5CC7-B448-9305-75796D06720A}" type="slidenum">
              <a:rPr lang="en-US" smtClean="0"/>
              <a:t>5</a:t>
            </a:fld>
            <a:endParaRPr lang="en-US" dirty="0"/>
          </a:p>
        </p:txBody>
      </p:sp>
    </p:spTree>
    <p:extLst>
      <p:ext uri="{BB962C8B-B14F-4D97-AF65-F5344CB8AC3E}">
        <p14:creationId xmlns:p14="http://schemas.microsoft.com/office/powerpoint/2010/main" val="36736205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6/21/2015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6/21/2015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latin typeface="Times New Roman" panose="02020603050405020304" pitchFamily="18" charset="0"/>
                <a:cs typeface="Times New Roman" panose="02020603050405020304" pitchFamily="18" charset="0"/>
              </a:rPr>
              <a:t>Distance Education Classroom Management Presentation</a:t>
            </a:r>
          </a:p>
        </p:txBody>
      </p:sp>
      <p:sp>
        <p:nvSpPr>
          <p:cNvPr id="3" name="Subtitle 2"/>
          <p:cNvSpPr>
            <a:spLocks noGrp="1"/>
          </p:cNvSpPr>
          <p:nvPr>
            <p:ph type="subTitle" idx="1"/>
          </p:nvPr>
        </p:nvSpPr>
        <p:spPr/>
        <p:txBody>
          <a:bodyPr/>
          <a:lstStyle/>
          <a:p>
            <a:r>
              <a:rPr lang="en-US" dirty="0" smtClean="0"/>
              <a:t>Team B </a:t>
            </a:r>
          </a:p>
          <a:p>
            <a:r>
              <a:rPr lang="en-US" dirty="0" smtClean="0"/>
              <a:t>Natasha Neri, Tiffany Testa, Danyelle Mitchell</a:t>
            </a:r>
            <a:endParaRPr lang="en-US" dirty="0"/>
          </a:p>
        </p:txBody>
      </p:sp>
    </p:spTree>
    <p:extLst>
      <p:ext uri="{BB962C8B-B14F-4D97-AF65-F5344CB8AC3E}">
        <p14:creationId xmlns:p14="http://schemas.microsoft.com/office/powerpoint/2010/main" val="33053307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D</a:t>
            </a:r>
            <a:r>
              <a:rPr lang="en-US" sz="3200" dirty="0" smtClean="0">
                <a:latin typeface="Times New Roman" panose="02020603050405020304" pitchFamily="18" charset="0"/>
                <a:cs typeface="Times New Roman" panose="02020603050405020304" pitchFamily="18" charset="0"/>
              </a:rPr>
              <a:t>ifferent </a:t>
            </a:r>
            <a:r>
              <a:rPr lang="en-US" sz="3200" dirty="0">
                <a:latin typeface="Times New Roman" panose="02020603050405020304" pitchFamily="18" charset="0"/>
                <a:cs typeface="Times New Roman" panose="02020603050405020304" pitchFamily="18" charset="0"/>
              </a:rPr>
              <a:t>types of controversy that can occur in the online classroom </a:t>
            </a:r>
            <a:r>
              <a:rPr lang="en-US" sz="3200" dirty="0" smtClean="0">
                <a:latin typeface="Times New Roman" panose="02020603050405020304" pitchFamily="18" charset="0"/>
                <a:cs typeface="Times New Roman" panose="02020603050405020304" pitchFamily="18" charset="0"/>
              </a:rPr>
              <a:t>environment.</a:t>
            </a:r>
            <a:endParaRPr lang="en-US" sz="3200"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p:txBody>
          <a:bodyPr/>
          <a:lstStyle/>
          <a:p>
            <a:r>
              <a:rPr lang="en-US" dirty="0" smtClean="0"/>
              <a:t>The Asynchronous Format</a:t>
            </a:r>
          </a:p>
          <a:p>
            <a:r>
              <a:rPr lang="en-US" dirty="0" smtClean="0"/>
              <a:t>Potential Misinterpretation of Predominantly Text-Based Communication</a:t>
            </a:r>
          </a:p>
          <a:p>
            <a:r>
              <a:rPr lang="en-US" dirty="0" smtClean="0"/>
              <a:t>Relative Anonymity</a:t>
            </a:r>
            <a:endParaRPr lang="en-US" dirty="0"/>
          </a:p>
        </p:txBody>
      </p:sp>
      <p:pic>
        <p:nvPicPr>
          <p:cNvPr id="2" name="Picture 1"/>
          <p:cNvPicPr>
            <a:picLocks noChangeAspect="1"/>
          </p:cNvPicPr>
          <p:nvPr/>
        </p:nvPicPr>
        <p:blipFill>
          <a:blip r:embed="rId3"/>
          <a:stretch>
            <a:fillRect/>
          </a:stretch>
        </p:blipFill>
        <p:spPr>
          <a:xfrm>
            <a:off x="3458096" y="4216400"/>
            <a:ext cx="4196974" cy="1524347"/>
          </a:xfrm>
          <a:prstGeom prst="rect">
            <a:avLst/>
          </a:prstGeom>
        </p:spPr>
      </p:pic>
    </p:spTree>
    <p:extLst>
      <p:ext uri="{BB962C8B-B14F-4D97-AF65-F5344CB8AC3E}">
        <p14:creationId xmlns:p14="http://schemas.microsoft.com/office/powerpoint/2010/main" val="3967868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D</a:t>
            </a:r>
            <a:r>
              <a:rPr lang="en-US" sz="3200" dirty="0" smtClean="0">
                <a:latin typeface="Times New Roman" panose="02020603050405020304" pitchFamily="18" charset="0"/>
                <a:cs typeface="Times New Roman" panose="02020603050405020304" pitchFamily="18" charset="0"/>
              </a:rPr>
              <a:t>ifferent </a:t>
            </a:r>
            <a:r>
              <a:rPr lang="en-US" sz="3200" dirty="0">
                <a:latin typeface="Times New Roman" panose="02020603050405020304" pitchFamily="18" charset="0"/>
                <a:cs typeface="Times New Roman" panose="02020603050405020304" pitchFamily="18" charset="0"/>
              </a:rPr>
              <a:t>strategies a facilitator can use to manage the controversy and prevent it from escalating.</a:t>
            </a:r>
          </a:p>
        </p:txBody>
      </p:sp>
      <p:sp>
        <p:nvSpPr>
          <p:cNvPr id="5" name="Content Placeholder 4"/>
          <p:cNvSpPr>
            <a:spLocks noGrp="1"/>
          </p:cNvSpPr>
          <p:nvPr>
            <p:ph idx="1"/>
          </p:nvPr>
        </p:nvSpPr>
        <p:spPr/>
        <p:txBody>
          <a:bodyPr/>
          <a:lstStyle/>
          <a:p>
            <a:r>
              <a:rPr lang="en-US" dirty="0" smtClean="0"/>
              <a:t>Anticipate Controversy and Set Expectations</a:t>
            </a:r>
          </a:p>
          <a:p>
            <a:r>
              <a:rPr lang="en-US" dirty="0" smtClean="0"/>
              <a:t>Look for Signs of Conflict and Unease</a:t>
            </a:r>
          </a:p>
          <a:p>
            <a:r>
              <a:rPr lang="en-US" dirty="0" smtClean="0"/>
              <a:t>Be Supportive</a:t>
            </a:r>
            <a:endParaRPr lang="en-US" dirty="0"/>
          </a:p>
        </p:txBody>
      </p:sp>
      <p:pic>
        <p:nvPicPr>
          <p:cNvPr id="2" name="Picture 1"/>
          <p:cNvPicPr>
            <a:picLocks noChangeAspect="1"/>
          </p:cNvPicPr>
          <p:nvPr/>
        </p:nvPicPr>
        <p:blipFill>
          <a:blip r:embed="rId3"/>
          <a:stretch>
            <a:fillRect/>
          </a:stretch>
        </p:blipFill>
        <p:spPr>
          <a:xfrm>
            <a:off x="3773979" y="3817776"/>
            <a:ext cx="5163935" cy="1785003"/>
          </a:xfrm>
          <a:prstGeom prst="rect">
            <a:avLst/>
          </a:prstGeom>
        </p:spPr>
      </p:pic>
    </p:spTree>
    <p:extLst>
      <p:ext uri="{BB962C8B-B14F-4D97-AF65-F5344CB8AC3E}">
        <p14:creationId xmlns:p14="http://schemas.microsoft.com/office/powerpoint/2010/main" val="25398698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3600" dirty="0" smtClean="0">
                <a:latin typeface="Times New Roman" panose="02020603050405020304" pitchFamily="18" charset="0"/>
                <a:cs typeface="Times New Roman" panose="02020603050405020304" pitchFamily="18" charset="0"/>
              </a:rPr>
              <a:t>Student </a:t>
            </a:r>
            <a:r>
              <a:rPr lang="en-US" sz="3600" dirty="0">
                <a:latin typeface="Times New Roman" panose="02020603050405020304" pitchFamily="18" charset="0"/>
                <a:cs typeface="Times New Roman" panose="02020603050405020304" pitchFamily="18" charset="0"/>
              </a:rPr>
              <a:t>self-efficacy in the online </a:t>
            </a:r>
            <a:r>
              <a:rPr lang="en-US" sz="3600" dirty="0" smtClean="0">
                <a:latin typeface="Times New Roman" panose="02020603050405020304" pitchFamily="18" charset="0"/>
                <a:cs typeface="Times New Roman" panose="02020603050405020304" pitchFamily="18" charset="0"/>
              </a:rPr>
              <a:t>classroom</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dirty="0"/>
              <a:t>	</a:t>
            </a:r>
            <a:r>
              <a:rPr lang="en-US" dirty="0" smtClean="0"/>
              <a:t>							</a:t>
            </a:r>
          </a:p>
          <a:p>
            <a:pPr marL="0" indent="0">
              <a:buNone/>
            </a:pPr>
            <a:endParaRPr lang="en-US" dirty="0"/>
          </a:p>
          <a:p>
            <a:pPr marL="0" indent="0">
              <a:buNone/>
            </a:pPr>
            <a:r>
              <a:rPr lang="en-US" sz="4000" dirty="0" smtClean="0"/>
              <a:t>											Student Success</a:t>
            </a:r>
            <a:endParaRPr lang="en-US" sz="4000" dirty="0"/>
          </a:p>
        </p:txBody>
      </p:sp>
      <p:pic>
        <p:nvPicPr>
          <p:cNvPr id="4" name="Picture 3"/>
          <p:cNvPicPr>
            <a:picLocks noChangeAspect="1"/>
          </p:cNvPicPr>
          <p:nvPr/>
        </p:nvPicPr>
        <p:blipFill>
          <a:blip r:embed="rId3"/>
          <a:stretch>
            <a:fillRect/>
          </a:stretch>
        </p:blipFill>
        <p:spPr>
          <a:xfrm>
            <a:off x="2471650" y="2963862"/>
            <a:ext cx="2857500" cy="2505075"/>
          </a:xfrm>
          <a:prstGeom prst="rect">
            <a:avLst/>
          </a:prstGeom>
        </p:spPr>
      </p:pic>
    </p:spTree>
    <p:extLst>
      <p:ext uri="{BB962C8B-B14F-4D97-AF65-F5344CB8AC3E}">
        <p14:creationId xmlns:p14="http://schemas.microsoft.com/office/powerpoint/2010/main" val="108195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sz="3600" dirty="0" smtClean="0">
                <a:latin typeface="Times New Roman" panose="02020603050405020304" pitchFamily="18" charset="0"/>
                <a:cs typeface="Times New Roman" panose="02020603050405020304" pitchFamily="18" charset="0"/>
              </a:rPr>
              <a:t>Factors </a:t>
            </a:r>
            <a:r>
              <a:rPr lang="en-US" sz="3600" dirty="0">
                <a:latin typeface="Times New Roman" panose="02020603050405020304" pitchFamily="18" charset="0"/>
                <a:cs typeface="Times New Roman" panose="02020603050405020304" pitchFamily="18" charset="0"/>
              </a:rPr>
              <a:t>that can affect an individual's self-efficacy</a:t>
            </a:r>
          </a:p>
        </p:txBody>
      </p:sp>
      <p:sp>
        <p:nvSpPr>
          <p:cNvPr id="3" name="Content Placeholder 2"/>
          <p:cNvSpPr>
            <a:spLocks noGrp="1"/>
          </p:cNvSpPr>
          <p:nvPr>
            <p:ph idx="1"/>
          </p:nvPr>
        </p:nvSpPr>
        <p:spPr/>
        <p:txBody>
          <a:bodyPr/>
          <a:lstStyle/>
          <a:p>
            <a:pPr marL="0" indent="0">
              <a:buNone/>
            </a:pPr>
            <a:r>
              <a:rPr lang="en-US" dirty="0" smtClean="0"/>
              <a:t>		</a:t>
            </a:r>
            <a:r>
              <a:rPr lang="en-US" b="1" dirty="0" smtClean="0"/>
              <a:t>Two Factors are:</a:t>
            </a:r>
          </a:p>
          <a:p>
            <a:pPr lvl="2"/>
            <a:r>
              <a:rPr lang="en-US" sz="2400" dirty="0" smtClean="0"/>
              <a:t>Vicarious Experience</a:t>
            </a:r>
          </a:p>
          <a:p>
            <a:pPr lvl="2"/>
            <a:r>
              <a:rPr lang="en-US" sz="2400" dirty="0" smtClean="0"/>
              <a:t>Mastery</a:t>
            </a:r>
            <a:endParaRPr lang="en-US" sz="2400" dirty="0"/>
          </a:p>
        </p:txBody>
      </p:sp>
      <p:pic>
        <p:nvPicPr>
          <p:cNvPr id="4" name="Picture 3"/>
          <p:cNvPicPr>
            <a:picLocks noChangeAspect="1"/>
          </p:cNvPicPr>
          <p:nvPr/>
        </p:nvPicPr>
        <p:blipFill>
          <a:blip r:embed="rId3"/>
          <a:stretch>
            <a:fillRect/>
          </a:stretch>
        </p:blipFill>
        <p:spPr>
          <a:xfrm>
            <a:off x="7294071" y="3120303"/>
            <a:ext cx="2857500" cy="1781175"/>
          </a:xfrm>
          <a:prstGeom prst="rect">
            <a:avLst/>
          </a:prstGeom>
        </p:spPr>
      </p:pic>
    </p:spTree>
    <p:extLst>
      <p:ext uri="{BB962C8B-B14F-4D97-AF65-F5344CB8AC3E}">
        <p14:creationId xmlns:p14="http://schemas.microsoft.com/office/powerpoint/2010/main" val="40132919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Questions????</a:t>
            </a:r>
            <a:endParaRPr lang="en-US" dirty="0"/>
          </a:p>
        </p:txBody>
      </p:sp>
      <p:sp>
        <p:nvSpPr>
          <p:cNvPr id="4" name="Text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11913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References: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1200" dirty="0">
                <a:latin typeface="Times"/>
                <a:cs typeface="Times"/>
              </a:rPr>
              <a:t>Alivernini, F., &amp; Lucidi, F. (2011). Relationship between social context, self-efficacy, motivation, academic </a:t>
            </a:r>
            <a:r>
              <a:rPr lang="en-US" sz="1200" dirty="0" smtClean="0">
                <a:latin typeface="Times"/>
                <a:cs typeface="Times"/>
              </a:rPr>
              <a:t>achievement</a:t>
            </a:r>
            <a:r>
              <a:rPr lang="en-US" sz="1200" dirty="0">
                <a:latin typeface="Times"/>
                <a:cs typeface="Times"/>
              </a:rPr>
              <a:t>, and intention to drop out of high school: a longitudinal study. The Journal of Educational </a:t>
            </a:r>
            <a:r>
              <a:rPr lang="en-US" sz="1200" dirty="0" smtClean="0">
                <a:latin typeface="Times"/>
                <a:cs typeface="Times"/>
              </a:rPr>
              <a:t>Research</a:t>
            </a:r>
            <a:r>
              <a:rPr lang="en-US" sz="1200" dirty="0">
                <a:latin typeface="Times"/>
                <a:cs typeface="Times"/>
              </a:rPr>
              <a:t>, 104(4), 241-252</a:t>
            </a:r>
            <a:r>
              <a:rPr lang="en-US" sz="1200" dirty="0" smtClean="0">
                <a:latin typeface="Times"/>
                <a:cs typeface="Times"/>
              </a:rPr>
              <a:t>.</a:t>
            </a:r>
          </a:p>
          <a:p>
            <a:r>
              <a:rPr lang="en-US" sz="1200" dirty="0">
                <a:latin typeface="Times"/>
                <a:cs typeface="Times"/>
              </a:rPr>
              <a:t>Swan, K. (2004). Learning online: a review of current research on issues of interface, teaching presence and </a:t>
            </a:r>
            <a:r>
              <a:rPr lang="en-US" sz="1200" dirty="0" smtClean="0">
                <a:latin typeface="Times"/>
                <a:cs typeface="Times"/>
              </a:rPr>
              <a:t>learner </a:t>
            </a:r>
            <a:r>
              <a:rPr lang="en-US" sz="1200" dirty="0">
                <a:latin typeface="Times"/>
                <a:cs typeface="Times"/>
              </a:rPr>
              <a:t>characteristics. Paper presented at the Elements of Quality Online Education, Needham, MA</a:t>
            </a:r>
            <a:r>
              <a:rPr lang="en-US" sz="1200" dirty="0" smtClean="0">
                <a:latin typeface="Times"/>
                <a:cs typeface="Times"/>
              </a:rPr>
              <a:t>.</a:t>
            </a:r>
          </a:p>
          <a:p>
            <a:r>
              <a:rPr lang="en-US" sz="1200" dirty="0" err="1" smtClean="0">
                <a:latin typeface="Times"/>
                <a:cs typeface="Times"/>
              </a:rPr>
              <a:t>Vilkas</a:t>
            </a:r>
            <a:r>
              <a:rPr lang="en-US" sz="1200" dirty="0" smtClean="0">
                <a:latin typeface="Times"/>
                <a:cs typeface="Times"/>
              </a:rPr>
              <a:t>, B., &amp; McCabe, C. (2014). Promoting Students’ Self-Efficacy in the Online Classroom. Faculty Focus Online Education, Retrieved from:</a:t>
            </a:r>
            <a:r>
              <a:rPr lang="en-US" sz="1200" dirty="0">
                <a:latin typeface="Times"/>
                <a:cs typeface="Times"/>
              </a:rPr>
              <a:t>	</a:t>
            </a:r>
            <a:endParaRPr lang="en-US" sz="1200" dirty="0" smtClean="0">
              <a:latin typeface="Times"/>
              <a:cs typeface="Times"/>
            </a:endParaRPr>
          </a:p>
          <a:p>
            <a:pPr marL="914400" lvl="2" indent="0">
              <a:buNone/>
            </a:pPr>
            <a:r>
              <a:rPr lang="en-US" sz="1200" dirty="0">
                <a:latin typeface="Times"/>
                <a:cs typeface="Times"/>
              </a:rPr>
              <a:t>http://www.facultyfocus.com/articles/online-education/promoting-students-self-efficacy-online-classroom/</a:t>
            </a:r>
          </a:p>
        </p:txBody>
      </p:sp>
    </p:spTree>
    <p:extLst>
      <p:ext uri="{BB962C8B-B14F-4D97-AF65-F5344CB8AC3E}">
        <p14:creationId xmlns:p14="http://schemas.microsoft.com/office/powerpoint/2010/main" val="29276732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250</TotalTime>
  <Words>807</Words>
  <Application>Microsoft Office PowerPoint</Application>
  <PresentationFormat>Widescreen</PresentationFormat>
  <Paragraphs>44</Paragraphs>
  <Slides>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Garamond</vt:lpstr>
      <vt:lpstr>Times</vt:lpstr>
      <vt:lpstr>Times New Roman</vt:lpstr>
      <vt:lpstr>Organic</vt:lpstr>
      <vt:lpstr>Distance Education Classroom Management Presentation</vt:lpstr>
      <vt:lpstr>Different types of controversy that can occur in the online classroom environment.</vt:lpstr>
      <vt:lpstr>Different strategies a facilitator can use to manage the controversy and prevent it from escalating.</vt:lpstr>
      <vt:lpstr> Student self-efficacy in the online classroom</vt:lpstr>
      <vt:lpstr> Factors that can affect an individual's self-efficacy</vt:lpstr>
      <vt:lpstr>Any Questions????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TESTA</dc:creator>
  <cp:lastModifiedBy>natasha neri</cp:lastModifiedBy>
  <cp:revision>34</cp:revision>
  <dcterms:created xsi:type="dcterms:W3CDTF">2014-11-25T02:08:42Z</dcterms:created>
  <dcterms:modified xsi:type="dcterms:W3CDTF">2015-06-22T03:36:40Z</dcterms:modified>
</cp:coreProperties>
</file>